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6" r:id="rId6"/>
    <p:sldId id="265" r:id="rId7"/>
    <p:sldId id="267" r:id="rId8"/>
    <p:sldId id="261" r:id="rId9"/>
    <p:sldId id="268" r:id="rId10"/>
    <p:sldId id="259" r:id="rId11"/>
    <p:sldId id="258" r:id="rId12"/>
    <p:sldId id="25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532744-2543-4CF3-8D0C-846780EFBD2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87B345F-9C85-4C00-8A22-462ED189F99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A62C-987F-61B5-81AA-5F3D6FFA1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MADRUN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902ED-F62A-8D8D-B694-5DBE33C006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err="1"/>
              <a:t>Hyfforddiant</a:t>
            </a:r>
            <a:r>
              <a:rPr lang="en-GB" b="1" dirty="0"/>
              <a:t> </a:t>
            </a:r>
            <a:r>
              <a:rPr lang="en-GB" b="1" dirty="0" err="1"/>
              <a:t>sylfaenol</a:t>
            </a:r>
            <a:r>
              <a:rPr lang="en-GB" b="1" dirty="0"/>
              <a:t> 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wirfoddolwyr</a:t>
            </a:r>
            <a:r>
              <a:rPr lang="en-GB" b="1" dirty="0"/>
              <a:t> </a:t>
            </a:r>
          </a:p>
          <a:p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gyflwyno</a:t>
            </a:r>
            <a:r>
              <a:rPr lang="en-GB" b="1" dirty="0"/>
              <a:t> </a:t>
            </a:r>
            <a:r>
              <a:rPr lang="en-GB" b="1" dirty="0" err="1"/>
              <a:t>hanes</a:t>
            </a:r>
            <a:r>
              <a:rPr lang="en-GB" b="1" dirty="0"/>
              <a:t> </a:t>
            </a:r>
            <a:r>
              <a:rPr lang="en-GB" b="1" dirty="0" err="1"/>
              <a:t>ein</a:t>
            </a:r>
            <a:r>
              <a:rPr lang="en-GB" b="1" dirty="0"/>
              <a:t> </a:t>
            </a:r>
            <a:r>
              <a:rPr lang="en-GB" b="1" dirty="0" err="1"/>
              <a:t>sgerbwd</a:t>
            </a:r>
            <a:r>
              <a:rPr lang="en-GB" b="1" dirty="0"/>
              <a:t> </a:t>
            </a:r>
            <a:r>
              <a:rPr lang="en-GB" b="1" dirty="0" err="1"/>
              <a:t>a’i</a:t>
            </a:r>
            <a:r>
              <a:rPr lang="en-GB" b="1" dirty="0"/>
              <a:t> </a:t>
            </a:r>
            <a:r>
              <a:rPr lang="en-GB" b="1" dirty="0" err="1"/>
              <a:t>chyfnod</a:t>
            </a:r>
            <a:endParaRPr lang="en-GB" b="1" dirty="0"/>
          </a:p>
          <a:p>
            <a:endParaRPr lang="en-GB" dirty="0"/>
          </a:p>
          <a:p>
            <a:r>
              <a:rPr lang="en-GB" b="1" dirty="0" err="1"/>
              <a:t>Awdur</a:t>
            </a:r>
            <a:r>
              <a:rPr lang="en-GB" b="1" dirty="0"/>
              <a:t> : Rhys </a:t>
            </a:r>
            <a:r>
              <a:rPr lang="en-GB" b="1" dirty="0" err="1"/>
              <a:t>Mwyn</a:t>
            </a:r>
            <a:r>
              <a:rPr lang="en-GB" b="1" dirty="0"/>
              <a:t> 2022.</a:t>
            </a:r>
          </a:p>
        </p:txBody>
      </p:sp>
    </p:spTree>
    <p:extLst>
      <p:ext uri="{BB962C8B-B14F-4D97-AF65-F5344CB8AC3E}">
        <p14:creationId xmlns:p14="http://schemas.microsoft.com/office/powerpoint/2010/main" val="298868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F833-0F4A-9448-EC0D-A6C07C08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Bwrdd</a:t>
            </a:r>
            <a:r>
              <a:rPr lang="en-GB" dirty="0"/>
              <a:t> </a:t>
            </a:r>
            <a:r>
              <a:rPr lang="en-GB" dirty="0" err="1"/>
              <a:t>Gwybodaeth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849AA2-7066-9DD4-4F93-C256E131F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532624"/>
            <a:ext cx="9037638" cy="3091326"/>
          </a:xfrm>
        </p:spPr>
      </p:pic>
    </p:spTree>
    <p:extLst>
      <p:ext uri="{BB962C8B-B14F-4D97-AF65-F5344CB8AC3E}">
        <p14:creationId xmlns:p14="http://schemas.microsoft.com/office/powerpoint/2010/main" val="72166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0E17-EDFE-8DF1-7250-94A0DAD5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Archwilio.org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7F09E9-AA9A-DDFC-EBD0-05A41B4C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67" y="2324100"/>
            <a:ext cx="6766403" cy="3508375"/>
          </a:xfrm>
        </p:spPr>
      </p:pic>
    </p:spTree>
    <p:extLst>
      <p:ext uri="{BB962C8B-B14F-4D97-AF65-F5344CB8AC3E}">
        <p14:creationId xmlns:p14="http://schemas.microsoft.com/office/powerpoint/2010/main" val="357824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838C-109F-825A-4F60-B639E5DA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Archwilio.org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B57-CF04-5766-9981-7D72DC50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Cist Burial, St Mary's Church,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Nefyn</a:t>
            </a:r>
            <a:endParaRPr lang="en-GB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Primary Reference Number (PRN)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: 90024</a:t>
            </a:r>
            <a:br>
              <a:rPr lang="en-GB" dirty="0"/>
            </a:b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Trust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: Gwynedd</a:t>
            </a:r>
            <a:br>
              <a:rPr lang="en-GB" dirty="0"/>
            </a:b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Community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Nefyn</a:t>
            </a:r>
            <a:br>
              <a:rPr lang="en-GB" dirty="0"/>
            </a:b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Unitary authority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: Gwynedd</a:t>
            </a:r>
            <a:br>
              <a:rPr lang="en-GB" dirty="0"/>
            </a:b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NGR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: SH3087240651</a:t>
            </a:r>
            <a:br>
              <a:rPr lang="en-GB" dirty="0"/>
            </a:b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 Type (preferred type first)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: MEDIEVAL CIST</a:t>
            </a:r>
            <a:br>
              <a:rPr lang="en-GB" dirty="0"/>
            </a:br>
            <a:br>
              <a:rPr lang="en-GB" dirty="0"/>
            </a:b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Summary :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stone cist grave of medieval date.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52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F195-D982-F53F-420F-26CC2FA0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Adroddiad</a:t>
            </a:r>
            <a:r>
              <a:rPr lang="en-GB" dirty="0"/>
              <a:t> PDF </a:t>
            </a:r>
            <a:r>
              <a:rPr lang="en-GB" dirty="0" err="1"/>
              <a:t>gan</a:t>
            </a:r>
            <a:r>
              <a:rPr lang="en-GB" dirty="0"/>
              <a:t> C.R </a:t>
            </a:r>
            <a:r>
              <a:rPr lang="en-GB" dirty="0" err="1"/>
              <a:t>Arcaheology</a:t>
            </a:r>
            <a:r>
              <a:rPr lang="en-GB" dirty="0"/>
              <a:t>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5E07-6709-66BD-35C9-9DB26F512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of Archaeological Works at </a:t>
            </a:r>
            <a:r>
              <a:rPr lang="en-US" dirty="0" err="1"/>
              <a:t>Amgueddfa</a:t>
            </a:r>
            <a:r>
              <a:rPr lang="en-US" dirty="0"/>
              <a:t> </a:t>
            </a:r>
            <a:r>
              <a:rPr lang="en-US" dirty="0" err="1"/>
              <a:t>Forwrol</a:t>
            </a:r>
            <a:r>
              <a:rPr lang="en-US" dirty="0"/>
              <a:t> </a:t>
            </a:r>
            <a:r>
              <a:rPr lang="en-US" dirty="0" err="1"/>
              <a:t>Llŷn</a:t>
            </a:r>
            <a:r>
              <a:rPr lang="en-US" dirty="0"/>
              <a:t>, St Mary's Church, </a:t>
            </a:r>
            <a:r>
              <a:rPr lang="en-US" dirty="0" err="1"/>
              <a:t>Nefyn</a:t>
            </a:r>
            <a:r>
              <a:rPr lang="en-US" dirty="0"/>
              <a:t> NGR SH30870 40646</a:t>
            </a:r>
            <a:endParaRPr lang="en-GB" dirty="0"/>
          </a:p>
          <a:p>
            <a:r>
              <a:rPr lang="en-GB" dirty="0"/>
              <a:t>Report Number CR56-2015</a:t>
            </a:r>
          </a:p>
        </p:txBody>
      </p:sp>
    </p:spTree>
    <p:extLst>
      <p:ext uri="{BB962C8B-B14F-4D97-AF65-F5344CB8AC3E}">
        <p14:creationId xmlns:p14="http://schemas.microsoft.com/office/powerpoint/2010/main" val="12758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0890A6-1F95-4CED-CABF-0C510E65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C.R. Archaeology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CED14A-6013-9C94-1E48-8CAD4A26B4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543233"/>
            <a:ext cx="4559300" cy="303359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ECFB1A-328E-BFD8-D49C-3EFA1674AC2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541636"/>
            <a:ext cx="4560887" cy="3036790"/>
          </a:xfrm>
        </p:spPr>
      </p:pic>
    </p:spTree>
    <p:extLst>
      <p:ext uri="{BB962C8B-B14F-4D97-AF65-F5344CB8AC3E}">
        <p14:creationId xmlns:p14="http://schemas.microsoft.com/office/powerpoint/2010/main" val="426885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D4018E-9783-1B50-198C-C247BFAD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Prif</a:t>
            </a:r>
            <a:r>
              <a:rPr lang="en-GB" dirty="0"/>
              <a:t> </a:t>
            </a:r>
            <a:r>
              <a:rPr lang="en-GB" dirty="0" err="1"/>
              <a:t>bwyntiau</a:t>
            </a:r>
            <a:r>
              <a:rPr lang="en-GB" dirty="0"/>
              <a:t> </a:t>
            </a:r>
            <a:r>
              <a:rPr lang="en-GB" dirty="0" err="1"/>
              <a:t>Archaeolegol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82C54-996E-7DA8-D854-665080252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Esgyrn</a:t>
            </a:r>
            <a:r>
              <a:rPr lang="en-GB" dirty="0"/>
              <a:t> o dan </a:t>
            </a:r>
            <a:r>
              <a:rPr lang="en-GB" dirty="0" err="1"/>
              <a:t>furiau’r</a:t>
            </a:r>
            <a:r>
              <a:rPr lang="en-GB" dirty="0"/>
              <a:t> </a:t>
            </a:r>
            <a:r>
              <a:rPr lang="en-GB" dirty="0" err="1"/>
              <a:t>eglwys</a:t>
            </a:r>
            <a:r>
              <a:rPr lang="en-GB" dirty="0"/>
              <a:t> – felly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gynharach</a:t>
            </a:r>
            <a:r>
              <a:rPr lang="en-GB" dirty="0"/>
              <a:t> </a:t>
            </a:r>
            <a:r>
              <a:rPr lang="en-GB" dirty="0" err="1"/>
              <a:t>na’r</a:t>
            </a:r>
            <a:r>
              <a:rPr lang="en-GB" dirty="0"/>
              <a:t> </a:t>
            </a:r>
            <a:r>
              <a:rPr lang="en-GB" dirty="0" err="1"/>
              <a:t>eglwys</a:t>
            </a:r>
            <a:r>
              <a:rPr lang="en-GB" dirty="0"/>
              <a:t> </a:t>
            </a:r>
            <a:r>
              <a:rPr lang="en-GB" dirty="0" err="1"/>
              <a:t>presennol</a:t>
            </a:r>
            <a:r>
              <a:rPr lang="en-GB" dirty="0"/>
              <a:t> –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hynafol</a:t>
            </a:r>
            <a:r>
              <a:rPr lang="en-GB" dirty="0"/>
              <a:t>!</a:t>
            </a:r>
          </a:p>
          <a:p>
            <a:r>
              <a:rPr lang="en-GB" dirty="0" err="1"/>
              <a:t>Dyddiadau</a:t>
            </a:r>
            <a:r>
              <a:rPr lang="en-GB" dirty="0"/>
              <a:t> Radiocarbon c1165-1270</a:t>
            </a:r>
          </a:p>
          <a:p>
            <a:r>
              <a:rPr lang="en-GB" dirty="0" err="1"/>
              <a:t>Engraifft</a:t>
            </a:r>
            <a:r>
              <a:rPr lang="en-GB" dirty="0"/>
              <a:t> </a:t>
            </a:r>
            <a:r>
              <a:rPr lang="en-GB" dirty="0" err="1"/>
              <a:t>hwyr</a:t>
            </a:r>
            <a:r>
              <a:rPr lang="en-GB" dirty="0"/>
              <a:t> o gist </a:t>
            </a:r>
            <a:r>
              <a:rPr lang="en-GB" dirty="0" err="1"/>
              <a:t>faen</a:t>
            </a:r>
            <a:r>
              <a:rPr lang="en-GB" dirty="0"/>
              <a:t> –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arfer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Oesoedd</a:t>
            </a:r>
            <a:r>
              <a:rPr lang="en-GB" dirty="0"/>
              <a:t> </a:t>
            </a:r>
            <a:r>
              <a:rPr lang="en-GB" dirty="0" err="1"/>
              <a:t>Canol</a:t>
            </a:r>
            <a:r>
              <a:rPr lang="en-GB" dirty="0"/>
              <a:t> </a:t>
            </a:r>
            <a:r>
              <a:rPr lang="en-GB" dirty="0" err="1"/>
              <a:t>Cynnar</a:t>
            </a:r>
            <a:r>
              <a:rPr lang="en-GB" dirty="0"/>
              <a:t> (Early Medieval) Pam?</a:t>
            </a:r>
          </a:p>
          <a:p>
            <a:r>
              <a:rPr lang="en-GB" dirty="0" err="1"/>
              <a:t>Menyw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/ 60oed – </a:t>
            </a:r>
            <a:r>
              <a:rPr lang="en-GB" dirty="0" err="1"/>
              <a:t>gweler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Amgueddfa</a:t>
            </a:r>
            <a:r>
              <a:rPr lang="en-GB" dirty="0"/>
              <a:t> </a:t>
            </a:r>
            <a:r>
              <a:rPr lang="en-GB" dirty="0" err="1"/>
              <a:t>Nefyn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24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98E680-3979-0E16-8622-B733B0CB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704336"/>
            <a:ext cx="9366325" cy="778476"/>
          </a:xfrm>
        </p:spPr>
        <p:txBody>
          <a:bodyPr/>
          <a:lstStyle/>
          <a:p>
            <a:pPr algn="ctr"/>
            <a:r>
              <a:rPr lang="en-GB" dirty="0" err="1"/>
              <a:t>Engreifftiau</a:t>
            </a:r>
            <a:r>
              <a:rPr lang="en-GB" dirty="0"/>
              <a:t> </a:t>
            </a:r>
            <a:r>
              <a:rPr lang="en-GB" dirty="0" err="1"/>
              <a:t>claddu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Nyfed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EA68CD-3027-4258-328D-14A792F1FA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52" y="1690688"/>
            <a:ext cx="2999804" cy="462400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CA22BD7-F67C-BA22-5DFF-D62E49EF634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777282"/>
            <a:ext cx="4560887" cy="2565498"/>
          </a:xfrm>
        </p:spPr>
      </p:pic>
    </p:spTree>
    <p:extLst>
      <p:ext uri="{BB962C8B-B14F-4D97-AF65-F5344CB8AC3E}">
        <p14:creationId xmlns:p14="http://schemas.microsoft.com/office/powerpoint/2010/main" val="218462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A7BD-A4B7-D207-FB9E-F08D0B0B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Ysgol </a:t>
            </a:r>
            <a:r>
              <a:rPr lang="en-GB" dirty="0" err="1"/>
              <a:t>Hendre</a:t>
            </a:r>
            <a:r>
              <a:rPr lang="en-GB" dirty="0"/>
              <a:t> Caernarfon</a:t>
            </a:r>
          </a:p>
        </p:txBody>
      </p:sp>
      <p:pic>
        <p:nvPicPr>
          <p:cNvPr id="5" name="Content Placeholder 3" descr="Llanbeblig.jpg">
            <a:extLst>
              <a:ext uri="{FF2B5EF4-FFF2-40B4-BE49-F238E27FC236}">
                <a16:creationId xmlns:a16="http://schemas.microsoft.com/office/drawing/2014/main" id="{B900CAF4-F3FB-63CF-57DB-A6B977D821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350294"/>
            <a:ext cx="4559300" cy="3419474"/>
          </a:xfrm>
        </p:spPr>
      </p:pic>
      <p:pic>
        <p:nvPicPr>
          <p:cNvPr id="6" name="Content Placeholder 3" descr="100_2338.jpg">
            <a:extLst>
              <a:ext uri="{FF2B5EF4-FFF2-40B4-BE49-F238E27FC236}">
                <a16:creationId xmlns:a16="http://schemas.microsoft.com/office/drawing/2014/main" id="{BA61D22B-578C-7183-80D2-FF444C79654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349699"/>
            <a:ext cx="4560887" cy="3420664"/>
          </a:xfrm>
        </p:spPr>
      </p:pic>
    </p:spTree>
    <p:extLst>
      <p:ext uri="{BB962C8B-B14F-4D97-AF65-F5344CB8AC3E}">
        <p14:creationId xmlns:p14="http://schemas.microsoft.com/office/powerpoint/2010/main" val="29877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0B7608-5E73-859D-2558-02186D0E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Delio</a:t>
            </a:r>
            <a:r>
              <a:rPr lang="en-GB" dirty="0"/>
              <a:t> </a:t>
            </a:r>
            <a:r>
              <a:rPr lang="en-GB" dirty="0" err="1"/>
              <a:t>hefo’r</a:t>
            </a:r>
            <a:r>
              <a:rPr lang="en-GB" dirty="0"/>
              <a:t> </a:t>
            </a:r>
            <a:r>
              <a:rPr lang="en-GB" dirty="0" err="1"/>
              <a:t>cyhoedd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22CC68-5120-1EAB-7AB5-9A5B089E97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350294"/>
            <a:ext cx="4559300" cy="341947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714BBC-4333-FF04-FFF7-CC3B00427F4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siarad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glir</a:t>
            </a:r>
            <a:endParaRPr lang="en-GB" dirty="0"/>
          </a:p>
          <a:p>
            <a:r>
              <a:rPr lang="en-GB" dirty="0" err="1"/>
              <a:t>Ateb</a:t>
            </a:r>
            <a:r>
              <a:rPr lang="en-GB" dirty="0"/>
              <a:t> y </a:t>
            </a:r>
            <a:r>
              <a:rPr lang="en-GB" dirty="0" err="1"/>
              <a:t>cwestiwn</a:t>
            </a:r>
            <a:endParaRPr lang="en-GB" dirty="0"/>
          </a:p>
          <a:p>
            <a:r>
              <a:rPr lang="en-GB" dirty="0"/>
              <a:t>Ail-</a:t>
            </a:r>
            <a:r>
              <a:rPr lang="en-GB" dirty="0" err="1"/>
              <a:t>adrodd</a:t>
            </a:r>
            <a:r>
              <a:rPr lang="en-GB" dirty="0"/>
              <a:t> y </a:t>
            </a:r>
            <a:r>
              <a:rPr lang="en-GB" dirty="0" err="1"/>
              <a:t>cwestiwn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grwp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ofn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glywed</a:t>
            </a:r>
            <a:endParaRPr lang="en-GB" dirty="0"/>
          </a:p>
          <a:p>
            <a:r>
              <a:rPr lang="en-GB" dirty="0" err="1"/>
              <a:t>Peidio</a:t>
            </a:r>
            <a:r>
              <a:rPr lang="en-GB" dirty="0"/>
              <a:t> bod </a:t>
            </a:r>
            <a:r>
              <a:rPr lang="en-GB" dirty="0" err="1"/>
              <a:t>ofn</a:t>
            </a:r>
            <a:r>
              <a:rPr lang="en-GB" dirty="0"/>
              <a:t> </a:t>
            </a:r>
            <a:r>
              <a:rPr lang="en-GB" dirty="0" err="1"/>
              <a:t>dweud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DDIM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gwybod</a:t>
            </a:r>
            <a:endParaRPr lang="en-GB" dirty="0"/>
          </a:p>
          <a:p>
            <a:r>
              <a:rPr lang="en-GB" dirty="0" err="1"/>
              <a:t>Peidio</a:t>
            </a:r>
            <a:r>
              <a:rPr lang="en-GB" dirty="0"/>
              <a:t> </a:t>
            </a:r>
            <a:r>
              <a:rPr lang="en-GB" dirty="0" err="1"/>
              <a:t>troi</a:t>
            </a:r>
            <a:r>
              <a:rPr lang="en-GB" dirty="0"/>
              <a:t> </a:t>
            </a:r>
            <a:r>
              <a:rPr lang="en-GB" dirty="0" err="1"/>
              <a:t>cefn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grwp</a:t>
            </a:r>
            <a:endParaRPr lang="en-GB" dirty="0"/>
          </a:p>
          <a:p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siwr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pawb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gweld</a:t>
            </a:r>
            <a:endParaRPr lang="en-GB" dirty="0"/>
          </a:p>
          <a:p>
            <a:r>
              <a:rPr lang="en-GB" dirty="0" err="1"/>
              <a:t>Sensitifrwydd</a:t>
            </a:r>
            <a:r>
              <a:rPr lang="en-GB" dirty="0"/>
              <a:t>?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6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CAB7-3BF3-42D6-1FB2-65F02E45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Beth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fedrwch</a:t>
            </a:r>
            <a:r>
              <a:rPr lang="en-GB" dirty="0"/>
              <a:t> chi </a:t>
            </a:r>
            <a:r>
              <a:rPr lang="en-GB" dirty="0" err="1"/>
              <a:t>wneud</a:t>
            </a:r>
            <a:r>
              <a:rPr lang="en-GB" dirty="0"/>
              <a:t> ?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C8AA1B91-32A8-C324-1B45-83A035E55A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542165"/>
            <a:ext cx="4559300" cy="303573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5E8B1-D006-1978-74BD-D262E13E878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pellach</a:t>
            </a:r>
            <a:r>
              <a:rPr lang="en-GB" dirty="0"/>
              <a:t>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ebost</a:t>
            </a:r>
            <a:r>
              <a:rPr lang="en-GB" dirty="0"/>
              <a:t>?</a:t>
            </a:r>
          </a:p>
          <a:p>
            <a:r>
              <a:rPr lang="en-GB" dirty="0" err="1"/>
              <a:t>Llyfr</a:t>
            </a:r>
            <a:r>
              <a:rPr lang="en-GB" dirty="0"/>
              <a:t> </a:t>
            </a:r>
            <a:r>
              <a:rPr lang="en-GB" dirty="0" err="1"/>
              <a:t>cwestiynau</a:t>
            </a:r>
            <a:r>
              <a:rPr lang="en-GB" dirty="0"/>
              <a:t> / </a:t>
            </a:r>
            <a:r>
              <a:rPr lang="en-GB" dirty="0" err="1"/>
              <a:t>sylwadau</a:t>
            </a:r>
            <a:r>
              <a:rPr lang="en-GB" dirty="0"/>
              <a:t>?</a:t>
            </a:r>
          </a:p>
          <a:p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pellach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ymwelwyr</a:t>
            </a:r>
            <a:r>
              <a:rPr lang="en-GB" dirty="0"/>
              <a:t>?</a:t>
            </a:r>
          </a:p>
          <a:p>
            <a:r>
              <a:rPr lang="en-GB" dirty="0"/>
              <a:t>Cymraeg / </a:t>
            </a:r>
            <a:r>
              <a:rPr lang="en-GB" dirty="0" err="1"/>
              <a:t>Saesneg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47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4EEA-25F5-52F5-6951-3BF90192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Madrun</a:t>
            </a:r>
            <a:r>
              <a:rPr lang="en-GB" dirty="0"/>
              <a:t> </a:t>
            </a:r>
            <a:r>
              <a:rPr lang="en-GB" dirty="0" err="1"/>
              <a:t>marw</a:t>
            </a:r>
            <a:r>
              <a:rPr lang="en-GB" dirty="0"/>
              <a:t> c1165-1270</a:t>
            </a:r>
            <a:br>
              <a:rPr lang="en-GB" dirty="0"/>
            </a:br>
            <a:r>
              <a:rPr lang="en-GB" dirty="0" err="1"/>
              <a:t>sef</a:t>
            </a:r>
            <a:r>
              <a:rPr lang="en-GB" dirty="0"/>
              <a:t> </a:t>
            </a:r>
            <a:r>
              <a:rPr lang="en-GB" dirty="0" err="1"/>
              <a:t>cyfnod</a:t>
            </a:r>
            <a:r>
              <a:rPr lang="en-GB" dirty="0"/>
              <a:t> </a:t>
            </a:r>
            <a:r>
              <a:rPr lang="en-GB" dirty="0" err="1"/>
              <a:t>tywysogion</a:t>
            </a:r>
            <a:r>
              <a:rPr lang="en-GB" dirty="0"/>
              <a:t> Gwynedd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C550-B665-4A0E-13F4-A86A65A9E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Llywelyn</a:t>
            </a:r>
            <a:r>
              <a:rPr lang="en-GB" dirty="0"/>
              <a:t> ab </a:t>
            </a:r>
            <a:r>
              <a:rPr lang="en-GB" dirty="0" err="1"/>
              <a:t>Iorwerth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91A105-69F8-2DF9-C480-00A57D5B33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26" y="2974975"/>
            <a:ext cx="2202373" cy="283527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F2B31B-0E87-A724-3649-3477F9AB9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err="1"/>
              <a:t>Llywelyn</a:t>
            </a:r>
            <a:r>
              <a:rPr lang="en-GB" dirty="0"/>
              <a:t> ap </a:t>
            </a:r>
            <a:r>
              <a:rPr lang="en-GB" dirty="0" err="1"/>
              <a:t>Gruffudd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DA9C8B2-8A00-D490-57CD-0D2BB7F8BD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31" y="3249612"/>
            <a:ext cx="1485900" cy="2286000"/>
          </a:xfrm>
        </p:spPr>
      </p:pic>
    </p:spTree>
    <p:extLst>
      <p:ext uri="{BB962C8B-B14F-4D97-AF65-F5344CB8AC3E}">
        <p14:creationId xmlns:p14="http://schemas.microsoft.com/office/powerpoint/2010/main" val="177110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AFD6-56D2-0A47-7EA8-77AE6967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Siwan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CCD1D3-856A-16D4-A4C1-44132CC53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/>
              <a:t>Bedd</a:t>
            </a:r>
            <a:r>
              <a:rPr lang="en-GB" dirty="0"/>
              <a:t> Siwan, </a:t>
            </a:r>
            <a:r>
              <a:rPr lang="en-GB" dirty="0" err="1"/>
              <a:t>Biwmares</a:t>
            </a:r>
            <a:endParaRPr lang="en-GB" dirty="0"/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D4812675-FEEF-0E9E-5510-8DB8397940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997" y="2974975"/>
            <a:ext cx="3781431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3617F3-662B-A091-5E52-1AD36BF1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err="1"/>
              <a:t>Eglwys</a:t>
            </a:r>
            <a:r>
              <a:rPr lang="en-GB" dirty="0"/>
              <a:t> </a:t>
            </a:r>
            <a:r>
              <a:rPr lang="en-GB" dirty="0" err="1"/>
              <a:t>Trefriw</a:t>
            </a:r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015FF43-C21A-E64F-CF17-988FDAFF58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12" y="2563812"/>
            <a:ext cx="2614613" cy="3929063"/>
          </a:xfrm>
        </p:spPr>
      </p:pic>
    </p:spTree>
    <p:extLst>
      <p:ext uri="{BB962C8B-B14F-4D97-AF65-F5344CB8AC3E}">
        <p14:creationId xmlns:p14="http://schemas.microsoft.com/office/powerpoint/2010/main" val="3196880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267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2</vt:lpstr>
      <vt:lpstr>Austin</vt:lpstr>
      <vt:lpstr>MADRUN</vt:lpstr>
      <vt:lpstr>C.R. Archaeology</vt:lpstr>
      <vt:lpstr>Prif bwyntiau Archaeolegol</vt:lpstr>
      <vt:lpstr>Engreifftiau claddu yn Nyfed</vt:lpstr>
      <vt:lpstr>Ysgol Hendre Caernarfon</vt:lpstr>
      <vt:lpstr>Delio hefo’r cyhoedd</vt:lpstr>
      <vt:lpstr>Beth arall fedrwch chi wneud ? </vt:lpstr>
      <vt:lpstr>Madrun marw c1165-1270 sef cyfnod tywysogion Gwynedd</vt:lpstr>
      <vt:lpstr>Siwan</vt:lpstr>
      <vt:lpstr>Bwrdd Gwybodaeth</vt:lpstr>
      <vt:lpstr>Archwilio.org</vt:lpstr>
      <vt:lpstr>Archwilio.org</vt:lpstr>
      <vt:lpstr>Adroddiad PDF gan C.R Arcaheology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MADRUN</dc:title>
  <dc:creator>Rhys Mwyn</dc:creator>
  <cp:lastModifiedBy>Beca Fflur</cp:lastModifiedBy>
  <cp:revision>11</cp:revision>
  <dcterms:created xsi:type="dcterms:W3CDTF">2022-08-06T09:27:31Z</dcterms:created>
  <dcterms:modified xsi:type="dcterms:W3CDTF">2023-03-30T15:02:50Z</dcterms:modified>
</cp:coreProperties>
</file>